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71" r:id="rId3"/>
    <p:sldId id="279" r:id="rId4"/>
    <p:sldId id="259" r:id="rId5"/>
    <p:sldId id="260" r:id="rId6"/>
    <p:sldId id="269" r:id="rId7"/>
    <p:sldId id="273" r:id="rId8"/>
    <p:sldId id="272" r:id="rId9"/>
    <p:sldId id="277" r:id="rId10"/>
    <p:sldId id="275" r:id="rId11"/>
    <p:sldId id="280" r:id="rId12"/>
    <p:sldId id="25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75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637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13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7262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192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5010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770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8957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150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502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812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787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675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92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42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3501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00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F5E12-65B9-4D0C-AE09-BB1C0DD7E4F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EB834-E112-43C6-9B71-B9E37EF86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0523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C81C22-5DF9-4CA2-AE5E-DFCEFD2646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9720" y="88778"/>
            <a:ext cx="9259410" cy="444009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</a:t>
            </a: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казначейского </a:t>
            </a:r>
            <a:r>
              <a:rPr lang="ru-RU" sz="3200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обслуживания </a:t>
            </a: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200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лицевых </a:t>
            </a: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счетах, </a:t>
            </a:r>
            <a:br>
              <a:rPr lang="ru-RU" sz="32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открытых </a:t>
            </a:r>
            <a:r>
              <a:rPr lang="ru-RU" sz="3200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Министерстве финансов </a:t>
            </a: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</a:t>
            </a: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Саха (Якутия) в 2026 году»</a:t>
            </a:r>
            <a:endParaRPr lang="ru-RU" sz="3200" b="1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1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1049" y="618518"/>
            <a:ext cx="9986362" cy="4942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300" dirty="0" smtClean="0"/>
              <a:t>УПНО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699404"/>
            <a:ext cx="9905999" cy="409179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УПНО (уникальный присваиваемый номер операции) — это 32‑значный числовой код, который используется при проведении электронных платежей в бюджет (в т. ч. при оплате госпошлин и платежей в адрес поставщиков услуг ЖКХ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Он присваивается автоматически после проведения платежного поручения.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04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413" y="715992"/>
            <a:ext cx="9905998" cy="5650302"/>
          </a:xfrm>
        </p:spPr>
      </p:pic>
      <p:sp>
        <p:nvSpPr>
          <p:cNvPr id="5" name="Овал 4"/>
          <p:cNvSpPr/>
          <p:nvPr/>
        </p:nvSpPr>
        <p:spPr>
          <a:xfrm>
            <a:off x="7013275" y="4364966"/>
            <a:ext cx="3493698" cy="6124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chemeClr val="accent1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06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3FF2D5-4953-44BC-9CC3-7A0EC74DB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8586" y="1198485"/>
            <a:ext cx="9928826" cy="459271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Приказ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Минфина РС(Я) от 12.02.2026  N 01-04/160-Н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порядка завершения операций по исполнению государственного бюджета Республики Саха (Якутия) по расходам и по средствам государственных бюджетных и автономных учреждений, государственных унитарных предприятий Республики Саха (Якутия), иных юридических лиц, не являющихся участниками бюджетного процесса в текущем финансовом году»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официальном сайте Министерства финансов РС(Я)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www.minfin.sakha.gov.ru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 «Нормотворческая деятельность»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87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59E538-4873-485E-8F7E-E7871BDB2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0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Благодарю за внимание!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740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3FF2D5-4953-44BC-9CC3-7A0EC74DB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8586" y="1198485"/>
            <a:ext cx="9928826" cy="459271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Минфина РС(Я) от 02.03.2026 N 01-04/245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внесении изменений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Минфина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РС(Я) от 23.12.2014 N 01-04/1367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учете средств, поступающих в рамках обязательного медицинского страхования на лицевых счетах государственных бюджетных и автономных учреждений Республики Саха (Якутия)» </a:t>
            </a:r>
          </a:p>
          <a:p>
            <a:pPr marL="0" indent="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u="sng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 код дополнительной бюджетной классификации: </a:t>
            </a:r>
            <a:r>
              <a:rPr lang="ru-RU" sz="4000" b="1" u="sng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</a:t>
            </a:r>
            <a:endParaRPr lang="ru-RU" sz="4000" b="1" u="sng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официальном сайте Министерства финансов РС(Я) </a:t>
            </a:r>
            <a:b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www.minfin.sakha.gov.ru </a:t>
            </a:r>
            <a:b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 «Нормотворческая деятельность»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739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3FF2D5-4953-44BC-9CC3-7A0EC74DB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8586" y="1198485"/>
            <a:ext cx="9928826" cy="459271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№01-01/1-Н от 12.01.2026г. «О внесении изменений в Порядок учета бюджетных и денежных обязательств получателей средств государственного бюджета Республики Саха (Якутия), утвержденный приказом Министерства финансов Республики Саха (Якутия) от 18.12.2024г. №01-04/2350-Н </a:t>
            </a:r>
          </a:p>
          <a:p>
            <a:pPr marL="0" indent="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официальном сайте Министерства финансов РС(Я)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www.minfin.sakha.gov.ru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 «Нормотворческая деятельность»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220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средства подлежащие казначейскому сопровождению за счет федеральных средств по заключаемым с 1 января 2026г. 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Государственным (муниципальным) 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контрактам, 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контрактам учреждений, договорам (соглашениям), а также контрактам (договорам):</a:t>
            </a:r>
            <a:endParaRPr lang="ru-RU" sz="2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C6AB66-727F-4CF0-A409-2D76FED9E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389517"/>
            <a:ext cx="9905999" cy="3401684"/>
          </a:xfrm>
        </p:spPr>
        <p:txBody>
          <a:bodyPr>
            <a:normAutofit lnSpcReduction="10000"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 по государственным контрактам на сумму более 100 млн.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 (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ПБС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 по контрактам на сумму более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млн. рублей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(ГБУ, ГАУ),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юридическим лицам, бюджетные инвестиции, предоставляемые в соответствии со статьей 80 БК РФ,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на финансовое обеспечение затрат, бюджетные инвестиции в соответствии с концессионными соглашениями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250830" y="690113"/>
            <a:ext cx="9796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 </a:t>
            </a:r>
            <a:r>
              <a:rPr lang="ru-RU" dirty="0" smtClean="0"/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37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52BAB6-AA5E-4BFA-AEE5-F975113AD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8586" y="1180730"/>
            <a:ext cx="9928826" cy="50587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algn="ctr"/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 4 приказа Министерства финансов Российской Федерации от 19.09.2023г. №92н</a:t>
            </a:r>
          </a:p>
          <a:p>
            <a:pPr algn="ctr"/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Министерства финансов Республики Саха (Якутии) от 06.03.2026 №17/01-33/07-ГКУ-1-21 </a:t>
            </a:r>
          </a:p>
          <a:p>
            <a:pPr marL="0" indent="0" algn="ctr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 января 2026г. в реестр включается информация и документы о соглашениях (договорах) о предоставлении субсидий, заключенных органами государственной власти в системе «Электронный бюджет»</a:t>
            </a:r>
          </a:p>
        </p:txBody>
      </p:sp>
    </p:spTree>
    <p:extLst>
      <p:ext uri="{BB962C8B-B14F-4D97-AF65-F5344CB8AC3E}">
        <p14:creationId xmlns:p14="http://schemas.microsoft.com/office/powerpoint/2010/main" val="205411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0E2E4E-7C61-414D-BDF7-40407B9A6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</a:t>
            </a:r>
            <a:b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бюджетной классификации </a:t>
            </a:r>
            <a:b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2026 года</a:t>
            </a:r>
            <a:b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035895"/>
              </p:ext>
            </p:extLst>
          </p:nvPr>
        </p:nvGraphicFramePr>
        <p:xfrm>
          <a:off x="1141413" y="2249488"/>
          <a:ext cx="99060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3000">
                  <a:extLst>
                    <a:ext uri="{9D8B030D-6E8A-4147-A177-3AD203B41FA5}">
                      <a16:colId xmlns:a16="http://schemas.microsoft.com/office/drawing/2014/main" val="18464919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367897909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 10.2.8. Приказ Минфина России от 29.11.2017 N 209н «Об утверждении Порядка применения классификации операций сектора государственного управления» </a:t>
                      </a:r>
                    </a:p>
                    <a:p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366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КОСГУ 340 «Увеличение стоимости материальных запасов»</a:t>
                      </a:r>
                    </a:p>
                    <a:p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детализации </a:t>
                      </a:r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подстатей </a:t>
                      </a:r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341-349</a:t>
                      </a:r>
                    </a:p>
                    <a:p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380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КОСГУ 440 «Уменьшение стоимости материальных запасов»</a:t>
                      </a:r>
                    </a:p>
                    <a:p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детализации </a:t>
                      </a:r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подстатей </a:t>
                      </a:r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441-449</a:t>
                      </a:r>
                    </a:p>
                    <a:p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452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КОСГУ 265 «Пособия по социальной помощи, выплачиваемые работодателями, нанимателями бывшим работникам в натуральной форме»</a:t>
                      </a:r>
                    </a:p>
                    <a:p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исключено возмещение членам семьи бывшего работника расходов на его погребение</a:t>
                      </a:r>
                    </a:p>
                    <a:p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3296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6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0E2E4E-7C61-414D-BDF7-40407B9A6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коды классификации расходов государственного бюджета РС(Я) для ГРБС и КУ</a:t>
            </a:r>
            <a:b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9060353"/>
              </p:ext>
            </p:extLst>
          </p:nvPr>
        </p:nvGraphicFramePr>
        <p:xfrm>
          <a:off x="1141413" y="2249488"/>
          <a:ext cx="9906000" cy="336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3000">
                  <a:extLst>
                    <a:ext uri="{9D8B030D-6E8A-4147-A177-3AD203B41FA5}">
                      <a16:colId xmlns:a16="http://schemas.microsoft.com/office/drawing/2014/main" val="18464919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367897909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МФ РС(Я) от 10.11.2025 № 01-04/1697 «О внесении изменений в Порядок применения и ведения перечня дополнительных кодов классификации расходов государственного бюджета Республики Саха (Якутия), утвержденный приказом Министерства финансов Республики Саха (Якутия) от 25.12.2019 г. №01-04/2130»</a:t>
                      </a:r>
                    </a:p>
                    <a:p>
                      <a:pPr algn="ctr"/>
                      <a:endParaRPr lang="ru-RU" sz="1900" dirty="0" smtClean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366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0023</a:t>
                      </a:r>
                    </a:p>
                    <a:p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на коммунальные услуги органов</a:t>
                      </a:r>
                      <a:r>
                        <a:rPr lang="ru-RU" baseline="0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государственной власти, казенных учреждений</a:t>
                      </a:r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380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0423</a:t>
                      </a:r>
                    </a:p>
                    <a:p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Субсидия на финансовое обеспечение государственного</a:t>
                      </a:r>
                      <a:r>
                        <a:rPr lang="ru-RU" baseline="0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задания на оказание государственных услуг (выполнение работ) в части коммунальных услуг</a:t>
                      </a:r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452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529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0E2E4E-7C61-414D-BDF7-40407B9A6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коды классификации расходов государственного бюджета РС(Я) для ГРБС и КУ</a:t>
            </a:r>
            <a:b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024503"/>
              </p:ext>
            </p:extLst>
          </p:nvPr>
        </p:nvGraphicFramePr>
        <p:xfrm>
          <a:off x="1141413" y="1932319"/>
          <a:ext cx="9906000" cy="4377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6127">
                  <a:extLst>
                    <a:ext uri="{9D8B030D-6E8A-4147-A177-3AD203B41FA5}">
                      <a16:colId xmlns:a16="http://schemas.microsoft.com/office/drawing/2014/main" val="18464919"/>
                    </a:ext>
                  </a:extLst>
                </a:gridCol>
                <a:gridCol w="8519873">
                  <a:extLst>
                    <a:ext uri="{9D8B030D-6E8A-4147-A177-3AD203B41FA5}">
                      <a16:colId xmlns:a16="http://schemas.microsoft.com/office/drawing/2014/main" val="3678979096"/>
                    </a:ext>
                  </a:extLst>
                </a:gridCol>
              </a:tblGrid>
              <a:tr h="926942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18341</a:t>
                      </a:r>
                    </a:p>
                    <a:p>
                      <a:endParaRPr lang="ru-RU" b="0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стоимости</a:t>
                      </a:r>
                      <a:r>
                        <a:rPr lang="ru-RU" b="0" baseline="0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лекарственных препаратов и материалов, применяемых в медицинских целях</a:t>
                      </a:r>
                      <a:endParaRPr lang="ru-RU" b="0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380343"/>
                  </a:ext>
                </a:extLst>
              </a:tr>
              <a:tr h="648859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18342</a:t>
                      </a:r>
                    </a:p>
                    <a:p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стоимости продуктов питания</a:t>
                      </a:r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452175"/>
                  </a:ext>
                </a:extLst>
              </a:tr>
              <a:tr h="648859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18343</a:t>
                      </a:r>
                    </a:p>
                    <a:p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стоимости горюче-смазочных</a:t>
                      </a:r>
                      <a:r>
                        <a:rPr lang="ru-RU" baseline="0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материалов</a:t>
                      </a:r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3296420"/>
                  </a:ext>
                </a:extLst>
              </a:tr>
              <a:tr h="648859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18344</a:t>
                      </a:r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стоимости  строительных материалов</a:t>
                      </a:r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1950762"/>
                  </a:ext>
                </a:extLst>
              </a:tr>
              <a:tr h="37592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18345</a:t>
                      </a:r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стоимости мягкого инвентаря</a:t>
                      </a:r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589267"/>
                  </a:ext>
                </a:extLst>
              </a:tr>
              <a:tr h="37592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18346</a:t>
                      </a:r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стоимости прочих оборотных</a:t>
                      </a:r>
                      <a:r>
                        <a:rPr lang="ru-RU" baseline="0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средств (материалов)</a:t>
                      </a:r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2154457"/>
                  </a:ext>
                </a:extLst>
              </a:tr>
              <a:tr h="37592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18347</a:t>
                      </a:r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стоимости материальных запасов</a:t>
                      </a:r>
                      <a:r>
                        <a:rPr lang="ru-RU" baseline="0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целей капитальных вложений</a:t>
                      </a:r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8735065"/>
                  </a:ext>
                </a:extLst>
              </a:tr>
              <a:tr h="37592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18349</a:t>
                      </a:r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стоимости прочих материальных запасов однократного применения</a:t>
                      </a:r>
                      <a:endParaRPr lang="ru-RU" dirty="0">
                        <a:solidFill>
                          <a:schemeClr val="bg2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443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21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224287"/>
            <a:ext cx="9905998" cy="1155939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и операции по договору лизинга в учете учреждения-лизингополучателя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291112"/>
              </p:ext>
            </p:extLst>
          </p:nvPr>
        </p:nvGraphicFramePr>
        <p:xfrm>
          <a:off x="1141413" y="1380224"/>
          <a:ext cx="9906000" cy="5382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3000">
                  <a:extLst>
                    <a:ext uri="{9D8B030D-6E8A-4147-A177-3AD203B41FA5}">
                      <a16:colId xmlns:a16="http://schemas.microsoft.com/office/drawing/2014/main" val="869085984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3969904673"/>
                    </a:ext>
                  </a:extLst>
                </a:gridCol>
              </a:tblGrid>
              <a:tr h="961229">
                <a:tc gridSpan="2"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бюджетов бюджетной системы РФ, государственных (муниципальных) бюджетных и автономных учреждений на уплату лизинговых платежей по договорам финансовой аренды (лизинга), если договором не предусмотрен выкуп объекта аренды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4205310"/>
                  </a:ext>
                </a:extLst>
              </a:tr>
              <a:tr h="384492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КВР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248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КОСГУ 224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499066"/>
                  </a:ext>
                </a:extLst>
              </a:tr>
              <a:tr h="961229">
                <a:tc gridSpan="2"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государственных (муниципальных) бюджетных и автономных учреждений на уплату лизинговых платежей по договору финансовой аренды (лизинга), если договором предусмотрено приобретение предмета лизинга - объекта недвижимого имущества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352371"/>
                  </a:ext>
                </a:extLst>
              </a:tr>
              <a:tr h="384492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КВР 408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КОСГУ 310 и 330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590624"/>
                  </a:ext>
                </a:extLst>
              </a:tr>
              <a:tr h="961229">
                <a:tc gridSpan="2"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бюджетов бюджетной системы РФ на уплату лизинговых платежей по договорам финансовой аренды (лизинга), если договором предусмотрено приобретение предмета лизинга - объекта недвижимого имущества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6267306"/>
                  </a:ext>
                </a:extLst>
              </a:tr>
              <a:tr h="384492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КВР 416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КОСГУ 310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48320"/>
                  </a:ext>
                </a:extLst>
              </a:tr>
              <a:tr h="961229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Расходы бюджетов бюджетной системы РФ, государственных (муниципальных) бюджетных и автономных учреждений на уплату лизинговых платежей по договорам финансовой аренды (лизинга), если договором предусмотрено приобретение движимого имущества</a:t>
                      </a:r>
                    </a:p>
                  </a:txBody>
                  <a:tcPr>
                    <a:solidFill>
                      <a:srgbClr val="CC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081623"/>
                  </a:ext>
                </a:extLst>
              </a:tr>
              <a:tr h="384492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КВР 248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КОСГУ 310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100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23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расный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1681</TotalTime>
  <Words>816</Words>
  <Application>Microsoft Office PowerPoint</Application>
  <PresentationFormat>Широкоэкранный</PresentationFormat>
  <Paragraphs>72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Trebuchet MS</vt:lpstr>
      <vt:lpstr>Tw Cen MT</vt:lpstr>
      <vt:lpstr>Контур</vt:lpstr>
      <vt:lpstr> «Основные изменения  казначейского обслуживания  на лицевых счетах,  открытых в Министерстве финансов Республики Саха (Якутия) в 2026 году»</vt:lpstr>
      <vt:lpstr>Презентация PowerPoint</vt:lpstr>
      <vt:lpstr>Презентация PowerPoint</vt:lpstr>
      <vt:lpstr>Целевые средства подлежащие казначейскому сопровождению за счет федеральных средств по заключаемым с 1 января 2026г. Государственным (муниципальным) контрактам, контрактам учреждений, договорам (соглашениям), а также контрактам (договорам):</vt:lpstr>
      <vt:lpstr>Презентация PowerPoint</vt:lpstr>
      <vt:lpstr>Изменения  в бюджетной классификации  с 2026 года </vt:lpstr>
      <vt:lpstr> дополнительные коды классификации расходов государственного бюджета РС(Я) для ГРБС и КУ </vt:lpstr>
      <vt:lpstr>дополнительные коды классификации расходов государственного бюджета РС(Я) для ГРБС и КУ </vt:lpstr>
      <vt:lpstr>расходы и операции по договору лизинга в учете учреждения-лизингополучателя</vt:lpstr>
      <vt:lpstr>УПНО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 сегодняшний день ГКУ РС (Я) «Республиканское казначейство» готовится проект нормативного приказа Министерства финансов РС (Я) «Об утверждении Порядка завершения операций по исполнению государственного бюджета Республики Саха (Якутия) по расходам и по средствам государственных бюджетных и автономных учреждений».</dc:title>
  <dc:creator>Sainakostina@bk.ru</dc:creator>
  <cp:lastModifiedBy>Николаева Надежда Васильевна</cp:lastModifiedBy>
  <cp:revision>30</cp:revision>
  <dcterms:created xsi:type="dcterms:W3CDTF">2025-11-11T10:15:41Z</dcterms:created>
  <dcterms:modified xsi:type="dcterms:W3CDTF">2026-03-23T07:43:51Z</dcterms:modified>
</cp:coreProperties>
</file>